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8" r:id="rId2"/>
    <p:sldId id="26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644CCFD-C9B5-8F03-668F-5F1624028C6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E9C7C1-5C1F-8D46-0777-CB36948D73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11/20/2022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110E33-2A86-50E8-895B-6001705C949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99A27C-AC0C-3A62-E5FC-572C67B234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F61A8111-E977-43B1-BCE5-79957A195A5C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2480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11/20/2022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20987709-7FAF-44D2-8E75-6B8D1B93A3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09406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22739-BC07-42F5-AA5E-C8CAB6044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C94AA-634C-4C20-BAF6-CDD220B63F3F}" type="datetime1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CF68A-EF39-4FD5-9A60-75CFB2CEE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2D87A-3A3C-4194-A016-C78015BF8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2C73A-9A1A-4835-84EF-CB61B74FB8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584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910FD-CC11-4AFC-B300-1ED9879C1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65BC3-483F-4F9D-96EE-619B49B80BAE}" type="datetime1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E392B-A5DA-4510-BA44-B33B5F4B8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4187F4-AAA5-4AE6-B349-940307187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4907C-DF9E-4B37-8A7B-9AC5D03D36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3152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9E853D-FACD-4D9F-9C08-9A9566D98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EE802-C8A3-4698-AD6D-2C778A7042D8}" type="datetime1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96F7D-FFD2-486A-9924-976EED332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59597-3BE8-4E9B-A50B-C9D4E9C4D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582B6-B346-4FF2-8485-4CE2D4BFBA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6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E0777-435B-4717-9AB4-246639DDE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EBE2D-AA10-4647-B8EC-CAC018196706}" type="datetime1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3AA5D-F4DC-4012-AC4E-FD67D4848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A4D92-1085-4169-81AA-DAD28841A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022DF-5E61-4CF1-A3C2-9D84CAE3F6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0933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6B2D8-A7C3-4C50-BEC1-AA2E06B23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678AC-DE01-4743-9C4C-D9D8DB7A168C}" type="datetime1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431BF-864D-4838-9FA5-913FFA539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1DD32E-549D-47A7-A739-B57E3F811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90A14-CC2A-44F6-B0E3-79D82AC762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4555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ABCB8F1-636B-4542-91E4-1343812C3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56954-FAEB-4320-92F0-9629B6DA04DD}" type="datetime1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5A7CDE7-E8A8-4BA3-AB25-921CAC2FF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791226-679D-4092-916E-53E9DC744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2B18A-79C3-44B8-A531-CDABF6E069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205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CFD8EB-8AD9-4980-B603-01AFFC920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C683-ABBD-4E33-B781-91235C791A1A}" type="datetime1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2CBAFD2-A541-4074-AD75-D34C1C693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23D563C-7481-4830-9567-6EF2DB914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D2B23-10B1-45AD-9FDD-4D7714DF18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7541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417435F-8F0B-4D8A-B3A2-587CBA92F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E1D4B-B9F6-47D4-9657-688476A41285}" type="datetime1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4681CA0-AD50-4484-A1EF-57251BFFB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7A5D729-E200-4AC4-8F1E-06FE8C92B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E7091-7EBC-4DD6-A8C4-92AE49029D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8433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05CC80A-6E20-42F8-921E-51FB05809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B26F8-F8D1-403F-A5A9-3063C059DA68}" type="datetime1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38FCD24-75C8-4752-89EE-0C0CA9B35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1BC882E-ECB5-4624-9FC6-CCA7C7D57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CBC4A-73E1-4107-A320-F8898C1E91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1837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17BAC93-3B61-48F8-A5B7-DC8C9D873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50735-A9B7-43C7-8037-864AAECF2D76}" type="datetime1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5D61515-D253-4597-B293-9ECDB7A1D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5F26EE1-CE4B-4C6C-B7A4-7C458161C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DE25B-676A-43BB-931B-012E39F6ED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0387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9F817FA-B421-4AEB-A457-865846480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A3F06-DDFC-491F-9BE1-92C4D7B6188D}" type="datetime1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475333D-6810-4348-91B2-799BDBBF3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078C10-028E-40AA-A53F-DACCBFD01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A64C7-1D9A-4D40-B785-AF26111B9E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5997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BFE070D-5CC9-41A2-8F47-CFBC7023A16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DAC259B-0BD1-45CA-AFC0-E24C2FD6A1F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51A3C-678C-4EF3-9695-CC025DABD8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39A21E-2E97-4C6E-9D87-FCE8FDC4018F}" type="datetime1">
              <a:rPr lang="en-US"/>
              <a:pPr>
                <a:defRPr/>
              </a:pPr>
              <a:t>11/19/2022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83FDD-8ECE-4BC9-8960-02873F7E84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8BF43-318F-474D-A8FD-A6AC7D305A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B9EF1F0-F21E-4332-A55C-A1F099D20D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4105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Cambria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anose="020405030504060302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anose="020405030504060302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anose="020405030504060302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anose="020405030504060302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anose="020405030504060302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anose="020405030504060302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anose="020405030504060302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anose="02040503050406030204" pitchFamily="18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511175" indent="-2825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Cambria" pitchFamily="18" charset="0"/>
          <a:ea typeface="+mn-ea"/>
          <a:cs typeface="+mn-cs"/>
        </a:defRPr>
      </a:lvl2pPr>
      <a:lvl3pPr marL="685800" indent="-1746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mbria" pitchFamily="18" charset="0"/>
          <a:ea typeface="+mn-ea"/>
          <a:cs typeface="+mn-cs"/>
        </a:defRPr>
      </a:lvl3pPr>
      <a:lvl4pPr marL="968375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4pPr>
      <a:lvl5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2C1FB0-F732-4819-A533-CAE8A0B4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E277D87-EA89-4B1C-B720-0290BD278D2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517AD68-6386-565C-A6EB-2CA1A8E99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923330"/>
          </a:xfrm>
        </p:spPr>
        <p:txBody>
          <a:bodyPr>
            <a:spAutoFit/>
          </a:bodyPr>
          <a:lstStyle/>
          <a:p>
            <a:pPr marL="0" indent="0" algn="l" eaLnBrk="1" hangingPunct="1">
              <a:buNone/>
            </a:pPr>
            <a:r>
              <a:rPr lang="en-US" altLang="en-US" sz="5400" dirty="0"/>
              <a:t>The Pulpit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B330ACF5-634A-9F34-35E9-E6AF2B0D0DD7}"/>
              </a:ext>
            </a:extLst>
          </p:cNvPr>
          <p:cNvSpPr txBox="1">
            <a:spLocks/>
          </p:cNvSpPr>
          <p:nvPr/>
        </p:nvSpPr>
        <p:spPr bwMode="auto">
          <a:xfrm>
            <a:off x="457200" y="3876774"/>
            <a:ext cx="6934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28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1pPr>
            <a:lvl2pPr marL="511175" indent="-28257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2pPr>
            <a:lvl3pPr marL="685800" indent="-174625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3pPr>
            <a:lvl4pPr marL="9683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4pPr>
            <a:lvl5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Cambr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eaLnBrk="1" hangingPunct="1">
              <a:buNone/>
            </a:pPr>
            <a:r>
              <a:rPr lang="en-US" altLang="en-US" sz="3600" dirty="0"/>
              <a:t>Nehemiah 8:1-8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0A9E3-285A-4CA6-828A-1CC32B966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03701"/>
            <a:ext cx="8229600" cy="830997"/>
          </a:xfrm>
        </p:spPr>
        <p:txBody>
          <a:bodyPr rtlCol="0">
            <a:sp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Pulpit is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19BFF-B037-4DBE-B1AA-382EAE48E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259080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dirty="0"/>
              <a:t>A blessing from Christ. Ephesians 4:11ff</a:t>
            </a:r>
          </a:p>
          <a:p>
            <a:pPr eaLnBrk="1" hangingPunct="1"/>
            <a:r>
              <a:rPr lang="en-US" altLang="en-US" dirty="0"/>
              <a:t>When misused, it becomes a curse.</a:t>
            </a:r>
            <a:br>
              <a:rPr lang="en-US" altLang="en-US" dirty="0"/>
            </a:br>
            <a:r>
              <a:rPr lang="en-US" altLang="en-US" dirty="0"/>
              <a:t>Galatians 1:6-9; (Titus 1:10-11)</a:t>
            </a:r>
          </a:p>
          <a:p>
            <a:pPr eaLnBrk="1" hangingPunct="1"/>
            <a:r>
              <a:rPr lang="en-US" altLang="en-US" dirty="0"/>
              <a:t>Preach to us </a:t>
            </a:r>
            <a:r>
              <a:rPr lang="en-US" altLang="en-US" i="1" dirty="0"/>
              <a:t>“right things”</a:t>
            </a:r>
            <a:r>
              <a:rPr lang="en-US" altLang="en-US" dirty="0"/>
              <a:t> (Isaiah 30:10)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F4817A-F898-4E42-A14F-54BC36D77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362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E088D75-49E7-4018-8A16-B303DCCB9A8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34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A432A-9F62-4FAB-936F-A69928197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503" y="461417"/>
            <a:ext cx="8229600" cy="769441"/>
          </a:xfrm>
        </p:spPr>
        <p:txBody>
          <a:bodyPr rtlCol="0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Preachers and Preaching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B4B08-51B6-4450-8E85-EAF1191CE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503" y="1600200"/>
            <a:ext cx="8686800" cy="5004447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b="1" dirty="0"/>
              <a:t>Expectations and demands of preachers (some right and some wrong)</a:t>
            </a:r>
          </a:p>
          <a:p>
            <a:pPr lvl="1" eaLnBrk="1" hangingPunct="1"/>
            <a:r>
              <a:rPr lang="en-US" altLang="en-US" u="sng" dirty="0"/>
              <a:t>Men</a:t>
            </a:r>
            <a:r>
              <a:rPr lang="en-US" altLang="en-US" dirty="0"/>
              <a:t>: Isaiah 30:10; Jeremiah 5:31; Matthew 15:12; </a:t>
            </a:r>
            <a:br>
              <a:rPr lang="en-US" altLang="en-US" dirty="0"/>
            </a:br>
            <a:r>
              <a:rPr lang="en-US" altLang="en-US" dirty="0"/>
              <a:t>2 Timothy 4:3</a:t>
            </a:r>
          </a:p>
          <a:p>
            <a:pPr lvl="1" eaLnBrk="1" hangingPunct="1"/>
            <a:r>
              <a:rPr lang="en-US" altLang="en-US" u="sng" dirty="0"/>
              <a:t>God</a:t>
            </a:r>
            <a:r>
              <a:rPr lang="en-US" altLang="en-US" dirty="0"/>
              <a:t>: 2 Timothy 4:2; Acts 20:27; 1 Corinthians 2:1-2</a:t>
            </a:r>
          </a:p>
          <a:p>
            <a:pPr eaLnBrk="1" hangingPunct="1"/>
            <a:r>
              <a:rPr lang="en-US" altLang="en-US" b="1" dirty="0"/>
              <a:t>Goal of gospel preaching: </a:t>
            </a:r>
            <a:r>
              <a:rPr lang="en-US" altLang="en-US" dirty="0"/>
              <a:t>Conviction and conversion of soul. John 16:8 (2 Timothy 4:2)</a:t>
            </a:r>
          </a:p>
          <a:p>
            <a:pPr lvl="1" eaLnBrk="1" hangingPunct="1"/>
            <a:r>
              <a:rPr lang="en-US" altLang="en-US" u="sng" dirty="0"/>
              <a:t>It is God’s work </a:t>
            </a:r>
            <a:r>
              <a:rPr lang="en-US" altLang="en-US" dirty="0"/>
              <a:t>– All must understand this and not cheapen it, disable it, or invalidate it by turning it into the work and wisdom of men.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2C1FB0-F732-4819-A533-CAE8A0B42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E277D87-EA89-4B1C-B720-0290BD278D26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90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64365-4EBE-4B9C-A76B-90DC49F11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03701"/>
            <a:ext cx="8229600" cy="830997"/>
          </a:xfrm>
        </p:spPr>
        <p:txBody>
          <a:bodyPr rtlCol="0">
            <a:sp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Pulpit is Not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4182B-E0BB-463E-A90A-81A9520C1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548938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b="1" dirty="0"/>
              <a:t>A </a:t>
            </a:r>
            <a:r>
              <a:rPr lang="en-US" altLang="en-US" b="1" u="sng" dirty="0"/>
              <a:t>soapbox</a:t>
            </a:r>
            <a:r>
              <a:rPr lang="en-US" altLang="en-US" b="1" dirty="0"/>
              <a:t> to promote a personal agenda. </a:t>
            </a:r>
            <a:r>
              <a:rPr lang="en-US" altLang="en-US" dirty="0"/>
              <a:t>Philippians 1:15-16</a:t>
            </a:r>
          </a:p>
          <a:p>
            <a:pPr lvl="1" eaLnBrk="1" hangingPunct="1"/>
            <a:r>
              <a:rPr lang="en-US" altLang="en-US" dirty="0"/>
              <a:t>Not for self-promotion. cf. 2 Corinthians 10:12, 17-18</a:t>
            </a:r>
          </a:p>
          <a:p>
            <a:pPr lvl="1" eaLnBrk="1" hangingPunct="1"/>
            <a:r>
              <a:rPr lang="en-US" altLang="en-US" dirty="0"/>
              <a:t>Hidden agendas obscure the glory of the cross. Galatians 6:12-15</a:t>
            </a:r>
          </a:p>
          <a:p>
            <a:pPr eaLnBrk="1" hangingPunct="1"/>
            <a:r>
              <a:rPr lang="en-US" altLang="en-US" b="1" dirty="0"/>
              <a:t>A </a:t>
            </a:r>
            <a:r>
              <a:rPr lang="en-US" altLang="en-US" b="1" u="sng" dirty="0"/>
              <a:t>stage</a:t>
            </a:r>
            <a:r>
              <a:rPr lang="en-US" altLang="en-US" b="1" dirty="0"/>
              <a:t> to entertain the audience.</a:t>
            </a:r>
            <a:br>
              <a:rPr lang="en-US" altLang="en-US" b="1" dirty="0"/>
            </a:br>
            <a:r>
              <a:rPr lang="en-US" altLang="en-US" dirty="0"/>
              <a:t>1 Corinthians 2:1-5 (Acts 8:9-11);</a:t>
            </a:r>
            <a:br>
              <a:rPr lang="en-US" altLang="en-US" dirty="0"/>
            </a:br>
            <a:r>
              <a:rPr lang="en-US" altLang="en-US" dirty="0"/>
              <a:t>2 Timothy 4:3-4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72C8CA-77B4-44A8-9C3D-3DB7C517B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2BD1F7B-1A77-4428-BF30-9F246A5DA9D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07BE8-D51C-4426-AA2B-F1697C460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805" y="2514600"/>
            <a:ext cx="8924925" cy="2665345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b="1" dirty="0"/>
              <a:t>A </a:t>
            </a:r>
            <a:r>
              <a:rPr lang="en-US" altLang="en-US" b="1" u="sng" dirty="0"/>
              <a:t>lectern</a:t>
            </a:r>
            <a:r>
              <a:rPr lang="en-US" altLang="en-US" b="1" dirty="0"/>
              <a:t> for academia (human wisdom).</a:t>
            </a:r>
            <a:br>
              <a:rPr lang="en-US" altLang="en-US" b="1" dirty="0"/>
            </a:br>
            <a:r>
              <a:rPr lang="en-US" altLang="en-US" dirty="0"/>
              <a:t>1 Corinthians 1:26-29; 2:1, 4; Colossians 2:8, 18</a:t>
            </a:r>
          </a:p>
          <a:p>
            <a:pPr lvl="1" eaLnBrk="1" hangingPunct="1"/>
            <a:r>
              <a:rPr lang="en-US" altLang="en-US" sz="3000" dirty="0"/>
              <a:t>Preacher must boldly preach truth. Ephesians 6:19</a:t>
            </a:r>
          </a:p>
          <a:p>
            <a:pPr lvl="2" eaLnBrk="1" hangingPunct="1"/>
            <a:r>
              <a:rPr lang="en-US" altLang="en-US" sz="2600" dirty="0"/>
              <a:t>Not propose, suggest, offer options, and theorize.</a:t>
            </a:r>
          </a:p>
          <a:p>
            <a:pPr lvl="1" eaLnBrk="1" hangingPunct="1"/>
            <a:r>
              <a:rPr lang="en-US" altLang="en-US" sz="3000" dirty="0"/>
              <a:t>Bible produces faith, not doubt. 1 Timothy 1:4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69DCB-47EC-46A7-A16E-B14C3E0E1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7D68E0-9C26-42C7-8D4C-FCDEAC4B59AD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C408FA5-D55D-9A7B-A755-76479954A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03701"/>
            <a:ext cx="8229600" cy="830997"/>
          </a:xfrm>
        </p:spPr>
        <p:txBody>
          <a:bodyPr rtlCol="0">
            <a:sp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Pulpit is Not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A784E-5524-405F-868C-6C68E1383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519380"/>
            <a:ext cx="6934200" cy="1323439"/>
          </a:xfrm>
        </p:spPr>
        <p:txBody>
          <a:bodyPr rtlCol="0">
            <a:sp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doubtful preaching is accepted, then gradually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D2093-52D0-4BB2-9975-4F180A111E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286000"/>
            <a:ext cx="8534400" cy="4134465"/>
          </a:xfrm>
        </p:spPr>
        <p:txBody>
          <a:bodyPr>
            <a:spAutoFit/>
          </a:bodyPr>
          <a:lstStyle/>
          <a:p>
            <a:pPr marL="282575" lvl="1" indent="-222250" eaLnBrk="1" hangingPunct="1">
              <a:spcBef>
                <a:spcPts val="200"/>
              </a:spcBef>
            </a:pPr>
            <a:r>
              <a:rPr lang="en-US" altLang="en-US" sz="3200" dirty="0"/>
              <a:t>The standard of absolute truth becomes relative.</a:t>
            </a:r>
          </a:p>
          <a:p>
            <a:pPr marL="282575" lvl="1" indent="-222250" eaLnBrk="1" hangingPunct="1">
              <a:spcBef>
                <a:spcPts val="200"/>
              </a:spcBef>
            </a:pPr>
            <a:r>
              <a:rPr lang="en-US" altLang="en-US" sz="3200" dirty="0"/>
              <a:t>Sin is minimized, becoming “differing yet honest opinions.”</a:t>
            </a:r>
          </a:p>
          <a:p>
            <a:pPr marL="282575" lvl="1" indent="-222250" eaLnBrk="1" hangingPunct="1">
              <a:spcBef>
                <a:spcPts val="200"/>
              </a:spcBef>
            </a:pPr>
            <a:r>
              <a:rPr lang="en-US" altLang="en-US" sz="3200" dirty="0"/>
              <a:t>Worldliness invades thinking and churches.</a:t>
            </a:r>
          </a:p>
          <a:p>
            <a:pPr marL="282575" lvl="1" indent="-222250" eaLnBrk="1" hangingPunct="1">
              <a:spcBef>
                <a:spcPts val="200"/>
              </a:spcBef>
            </a:pPr>
            <a:r>
              <a:rPr lang="en-US" altLang="en-US" sz="3200" dirty="0"/>
              <a:t>Fellowship with sin and error broadens.</a:t>
            </a:r>
          </a:p>
          <a:p>
            <a:pPr marL="282575" lvl="1" indent="-222250" eaLnBrk="1" hangingPunct="1">
              <a:spcBef>
                <a:spcPts val="200"/>
              </a:spcBef>
            </a:pPr>
            <a:r>
              <a:rPr lang="en-US" altLang="en-US" sz="3200" dirty="0"/>
              <a:t>Distinctive message/meaning of the gospel is lost. 1 Peter 2:9-10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A74052-6E5F-448B-AF01-9B338F26D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CB6764F-7006-4247-9163-FFFA3B0C847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779F8-90A5-4AC7-A185-77F29503F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3" y="1897141"/>
            <a:ext cx="9001125" cy="4939814"/>
          </a:xfrm>
        </p:spPr>
        <p:txBody>
          <a:bodyPr>
            <a:spAutoFit/>
          </a:bodyPr>
          <a:lstStyle/>
          <a:p>
            <a:pPr eaLnBrk="1" hangingPunct="1">
              <a:spcBef>
                <a:spcPts val="300"/>
              </a:spcBef>
            </a:pPr>
            <a:r>
              <a:rPr lang="en-US" altLang="en-US" sz="3100" b="1" dirty="0"/>
              <a:t>A </a:t>
            </a:r>
            <a:r>
              <a:rPr lang="en-US" altLang="en-US" sz="3100" b="1" u="sng" dirty="0"/>
              <a:t>rifle range</a:t>
            </a:r>
            <a:r>
              <a:rPr lang="en-US" altLang="en-US" sz="3100" b="1" dirty="0"/>
              <a:t> to take</a:t>
            </a:r>
            <a:r>
              <a:rPr lang="en-US" altLang="en-US" sz="3100" dirty="0"/>
              <a:t> “</a:t>
            </a:r>
            <a:r>
              <a:rPr lang="en-US" altLang="en-US" sz="3100" b="1" dirty="0"/>
              <a:t>pot shots</a:t>
            </a:r>
            <a:r>
              <a:rPr lang="en-US" altLang="en-US" sz="3100" dirty="0"/>
              <a:t>” </a:t>
            </a:r>
            <a:r>
              <a:rPr lang="en-US" altLang="en-US" sz="3100" b="1" dirty="0"/>
              <a:t>at one another. </a:t>
            </a:r>
            <a:r>
              <a:rPr lang="en-US" altLang="en-US" sz="3100" dirty="0"/>
              <a:t>3 John 9-10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sz="2700" dirty="0"/>
              <a:t>Document and address every issue, including identifying those in error. Matthew 16:6, 12; 2 Timothy 2:16-18; 4:10, 14-15; 3 John 9; Romans 16:17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sz="2700" dirty="0"/>
              <a:t>Do not preach personal attacks on a man.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sz="2700" dirty="0"/>
              <a:t>Preach against the error men teach, while preaching the </a:t>
            </a:r>
            <a:r>
              <a:rPr lang="en-US" altLang="en-US" sz="2700" i="1" dirty="0"/>
              <a:t>“purity and simplicity that is in Christ”</a:t>
            </a:r>
            <a:br>
              <a:rPr lang="en-US" altLang="en-US" sz="2700" i="1" dirty="0"/>
            </a:br>
            <a:r>
              <a:rPr lang="en-US" altLang="en-US" sz="2700" dirty="0"/>
              <a:t>2 Corinthians 11:3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sz="2700" dirty="0"/>
              <a:t>Public and private teaching must work together.</a:t>
            </a:r>
            <a:br>
              <a:rPr lang="en-US" altLang="en-US" sz="2700" dirty="0"/>
            </a:br>
            <a:r>
              <a:rPr lang="en-US" altLang="en-US" sz="2700" dirty="0"/>
              <a:t> Acts 20:20 (Matthew 18:15); 2 Timothy 2:24-26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D98747-DDC4-4D76-9280-A1DFC675E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4384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895D12-3ED7-44F5-8378-1144A2ACE930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C4FB400-C4F9-0712-C931-86F96FF72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03701"/>
            <a:ext cx="8229600" cy="830997"/>
          </a:xfrm>
        </p:spPr>
        <p:txBody>
          <a:bodyPr rtlCol="0">
            <a:sp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Pulpit is Not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DD8E0-A49E-4C41-A82C-ED84D856D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03701"/>
            <a:ext cx="8229600" cy="830997"/>
          </a:xfrm>
        </p:spPr>
        <p:txBody>
          <a:bodyPr rtlCol="0">
            <a:sp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Pulpit is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9B9EE-02B9-4925-B63D-4E30312D4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4191000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b="1" dirty="0"/>
              <a:t>A </a:t>
            </a:r>
            <a:r>
              <a:rPr lang="en-US" altLang="en-US" b="1" u="sng" dirty="0"/>
              <a:t>divine charge</a:t>
            </a:r>
            <a:r>
              <a:rPr lang="en-US" altLang="en-US" b="1" dirty="0"/>
              <a:t>. </a:t>
            </a:r>
            <a:r>
              <a:rPr lang="en-US" altLang="en-US" dirty="0"/>
              <a:t>2 Timothy 4:1-2</a:t>
            </a:r>
            <a:br>
              <a:rPr lang="en-US" altLang="en-US" dirty="0"/>
            </a:br>
            <a:r>
              <a:rPr lang="en-US" altLang="en-US" dirty="0"/>
              <a:t>(1 Corinthians 9:16)</a:t>
            </a:r>
          </a:p>
          <a:p>
            <a:pPr lvl="1" eaLnBrk="1" hangingPunct="1"/>
            <a:r>
              <a:rPr lang="en-US" altLang="en-US" sz="3000" dirty="0"/>
              <a:t>The entire word of God must be preached. Nehemiah 8:8; Acts 20:20, 25-27</a:t>
            </a:r>
          </a:p>
          <a:p>
            <a:pPr lvl="1" eaLnBrk="1" hangingPunct="1"/>
            <a:r>
              <a:rPr lang="en-US" altLang="en-US" sz="3000" dirty="0"/>
              <a:t>Make scriptural, practical applications that encourage, warn, and rebuke. 2 Timothy 4:2 (3:16-17)</a:t>
            </a:r>
          </a:p>
          <a:p>
            <a:pPr lvl="1" eaLnBrk="1" hangingPunct="1"/>
            <a:r>
              <a:rPr lang="en-US" altLang="en-US" sz="3000" dirty="0"/>
              <a:t>Be true to the message of truth. Acts 4:19-20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67B705-B684-4185-9513-406515DDC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F34383-6E1A-4DC1-BCFE-529B196FD04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FB1A3-30E4-4E2D-8DCF-D87F15F89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03701"/>
            <a:ext cx="8229600" cy="830997"/>
          </a:xfrm>
        </p:spPr>
        <p:txBody>
          <a:bodyPr rtlCol="0">
            <a:sp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Pulpit is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35658-775E-4C2B-9168-D1EB0E49D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108543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b="1" dirty="0"/>
              <a:t>A </a:t>
            </a:r>
            <a:r>
              <a:rPr lang="en-US" altLang="en-US" b="1" u="sng" dirty="0"/>
              <a:t>sober responsibility.</a:t>
            </a:r>
            <a:r>
              <a:rPr lang="en-US" altLang="en-US" b="1" dirty="0"/>
              <a:t> </a:t>
            </a:r>
            <a:r>
              <a:rPr lang="en-US" altLang="en-US" dirty="0"/>
              <a:t>(James 3:1)</a:t>
            </a:r>
            <a:br>
              <a:rPr lang="en-US" altLang="en-US" dirty="0"/>
            </a:br>
            <a:r>
              <a:rPr lang="en-US" altLang="en-US" dirty="0"/>
              <a:t>2 Timothy 2:25-26; 4:5</a:t>
            </a:r>
          </a:p>
          <a:p>
            <a:pPr lvl="1" eaLnBrk="1" hangingPunct="1"/>
            <a:r>
              <a:rPr lang="en-US" altLang="en-US" sz="3000" dirty="0"/>
              <a:t>It must be motivated by love of God, love for truth, and love for souls. Philippians 1:15, 17</a:t>
            </a:r>
          </a:p>
          <a:p>
            <a:pPr lvl="1" eaLnBrk="1" hangingPunct="1"/>
            <a:r>
              <a:rPr lang="en-US" altLang="en-US" sz="3000" dirty="0"/>
              <a:t>Seize opportunities to serve and to save.</a:t>
            </a:r>
            <a:br>
              <a:rPr lang="en-US" altLang="en-US" sz="3000" dirty="0"/>
            </a:br>
            <a:r>
              <a:rPr lang="en-US" altLang="en-US" sz="3000" dirty="0"/>
              <a:t>1 Timothy 4:16; 2 Timothy 4:5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B096CD-5B76-44FF-8097-43021CA0A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354F8A-35E9-44F7-BFF6-D8C399DC9E3E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0A9E3-285A-4CA6-828A-1CC32B966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03701"/>
            <a:ext cx="8229600" cy="830997"/>
          </a:xfrm>
        </p:spPr>
        <p:txBody>
          <a:bodyPr rtlCol="0">
            <a:sp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Pulpit is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19BFF-B037-4DBE-B1AA-382EAE48E1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633" y="2057400"/>
            <a:ext cx="8253167" cy="3931846"/>
          </a:xfrm>
        </p:spPr>
        <p:txBody>
          <a:bodyPr wrap="square">
            <a:spAutoFit/>
          </a:bodyPr>
          <a:lstStyle/>
          <a:p>
            <a:pPr eaLnBrk="1" hangingPunct="1">
              <a:spcBef>
                <a:spcPts val="300"/>
              </a:spcBef>
            </a:pPr>
            <a:r>
              <a:rPr lang="en-US" altLang="en-US" b="1" dirty="0"/>
              <a:t>A </a:t>
            </a:r>
            <a:r>
              <a:rPr lang="en-US" altLang="en-US" b="1" u="sng" dirty="0"/>
              <a:t>perpetual work</a:t>
            </a:r>
            <a:r>
              <a:rPr lang="en-US" altLang="en-US" b="1" dirty="0"/>
              <a:t>. </a:t>
            </a:r>
            <a:r>
              <a:rPr lang="en-US" altLang="en-US" dirty="0"/>
              <a:t>2 Timothy 4:5</a:t>
            </a:r>
          </a:p>
          <a:p>
            <a:pPr marL="457200" lvl="1" indent="-280988" eaLnBrk="1" hangingPunct="1">
              <a:spcBef>
                <a:spcPts val="300"/>
              </a:spcBef>
            </a:pPr>
            <a:r>
              <a:rPr lang="en-US" altLang="en-US" sz="3000" u="sng" dirty="0"/>
              <a:t>Repetition</a:t>
            </a:r>
            <a:r>
              <a:rPr lang="en-US" altLang="en-US" sz="3000" dirty="0"/>
              <a:t>: Continue preaching the same truth without fear, favor, or faltering. Philippians 3:1; (2 Peter 1:12-15)</a:t>
            </a:r>
          </a:p>
          <a:p>
            <a:pPr marL="457200" lvl="1" indent="-280988" eaLnBrk="1" hangingPunct="1">
              <a:spcBef>
                <a:spcPts val="300"/>
              </a:spcBef>
            </a:pPr>
            <a:r>
              <a:rPr lang="en-US" altLang="en-US" sz="3000" u="sng" dirty="0"/>
              <a:t>Training and encouraging</a:t>
            </a:r>
            <a:r>
              <a:rPr lang="en-US" altLang="en-US" sz="3000" dirty="0"/>
              <a:t> men to be preachers. (Matthew 28:20); 2 Timothy 2:2</a:t>
            </a:r>
          </a:p>
          <a:p>
            <a:pPr marL="457200" lvl="1" indent="-280988" eaLnBrk="1" hangingPunct="1">
              <a:spcBef>
                <a:spcPts val="300"/>
              </a:spcBef>
            </a:pPr>
            <a:r>
              <a:rPr lang="en-US" altLang="en-US" sz="3000" u="sng" dirty="0"/>
              <a:t>Sending and supporting</a:t>
            </a:r>
            <a:r>
              <a:rPr lang="en-US" altLang="en-US" sz="3000" dirty="0"/>
              <a:t> sound gospel preachers. Romans 10:14-15; Acts 13:2-3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F4817A-F898-4E42-A14F-54BC36D77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362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E088D75-49E7-4018-8A16-B303DCCB9A85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mbria" panose="020405030504060302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mbria" panose="02040503050406030204" pitchFamily="18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590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1_Office Theme</vt:lpstr>
      <vt:lpstr>PowerPoint Presentation</vt:lpstr>
      <vt:lpstr>Preachers and Preaching</vt:lpstr>
      <vt:lpstr>The Pulpit is Not …</vt:lpstr>
      <vt:lpstr>The Pulpit is Not …</vt:lpstr>
      <vt:lpstr>When doubtful preaching is accepted, then gradually …</vt:lpstr>
      <vt:lpstr>The Pulpit is Not …</vt:lpstr>
      <vt:lpstr>The Pulpit is …</vt:lpstr>
      <vt:lpstr>The Pulpit is …</vt:lpstr>
      <vt:lpstr>The Pulpit is …</vt:lpstr>
      <vt:lpstr>The Pulpit is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Pulpit</dc:title>
  <dc:creator>Micky Galloway</dc:creator>
  <cp:lastModifiedBy>Richard Lidh</cp:lastModifiedBy>
  <cp:revision>8</cp:revision>
  <cp:lastPrinted>2022-11-20T02:43:03Z</cp:lastPrinted>
  <dcterms:created xsi:type="dcterms:W3CDTF">2022-11-20T01:18:57Z</dcterms:created>
  <dcterms:modified xsi:type="dcterms:W3CDTF">2022-11-20T02:43:21Z</dcterms:modified>
</cp:coreProperties>
</file>